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6" r:id="rId2"/>
    <p:sldId id="257" r:id="rId3"/>
    <p:sldId id="258" r:id="rId4"/>
    <p:sldId id="266" r:id="rId5"/>
    <p:sldId id="262" r:id="rId6"/>
    <p:sldId id="259" r:id="rId7"/>
    <p:sldId id="268" r:id="rId8"/>
    <p:sldId id="260" r:id="rId9"/>
    <p:sldId id="261" r:id="rId10"/>
    <p:sldId id="263" r:id="rId11"/>
    <p:sldId id="265" r:id="rId12"/>
    <p:sldId id="267" r:id="rId13"/>
    <p:sldId id="264" r:id="rId14"/>
    <p:sldId id="269" r:id="rId15"/>
  </p:sldIdLst>
  <p:sldSz cx="9144000" cy="6858000" type="screen4x3"/>
  <p:notesSz cx="6797675" cy="9926638"/>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7" autoAdjust="0"/>
    <p:restoredTop sz="94660"/>
  </p:normalViewPr>
  <p:slideViewPr>
    <p:cSldViewPr>
      <p:cViewPr varScale="1">
        <p:scale>
          <a:sx n="118" d="100"/>
          <a:sy n="118" d="100"/>
        </p:scale>
        <p:origin x="-1614" y="-108"/>
      </p:cViewPr>
      <p:guideLst>
        <p:guide orient="horz" pos="2160"/>
        <p:guide pos="2880"/>
      </p:guideLst>
    </p:cSldViewPr>
  </p:slideViewPr>
  <p:notesTextViewPr>
    <p:cViewPr>
      <p:scale>
        <a:sx n="1" d="1"/>
        <a:sy n="1" d="1"/>
      </p:scale>
      <p:origin x="0" y="0"/>
    </p:cViewPr>
  </p:notesTextViewPr>
  <p:notesViewPr>
    <p:cSldViewPr>
      <p:cViewPr varScale="1">
        <p:scale>
          <a:sx n="82" d="100"/>
          <a:sy n="82" d="100"/>
        </p:scale>
        <p:origin x="-4002" y="-96"/>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BB390942-3C3C-4828-8B64-0EF68CADF9D1}" type="datetimeFigureOut">
              <a:rPr lang="pt-BR" smtClean="0"/>
              <a:t>28/03/2017</a:t>
            </a:fld>
            <a:endParaRPr lang="pt-BR"/>
          </a:p>
        </p:txBody>
      </p:sp>
      <p:sp>
        <p:nvSpPr>
          <p:cNvPr id="4" name="Espaço Reservado para Rodapé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B5C3952A-34F0-4AA0-A841-F88541B3DE0C}" type="slidenum">
              <a:rPr lang="pt-BR" smtClean="0"/>
              <a:t>‹nº›</a:t>
            </a:fld>
            <a:endParaRPr lang="pt-BR"/>
          </a:p>
        </p:txBody>
      </p:sp>
    </p:spTree>
    <p:extLst>
      <p:ext uri="{BB962C8B-B14F-4D97-AF65-F5344CB8AC3E}">
        <p14:creationId xmlns:p14="http://schemas.microsoft.com/office/powerpoint/2010/main" val="270830221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pic>
        <p:nvPicPr>
          <p:cNvPr id="7" name="Image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9"/>
            <a:ext cx="9144000" cy="6856721"/>
          </a:xfrm>
          <a:prstGeom prst="rect">
            <a:avLst/>
          </a:prstGeom>
        </p:spPr>
      </p:pic>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253DA0E7-51EE-4F7C-AF4D-4DD1493E5CA3}" type="datetimeFigureOut">
              <a:rPr lang="pt-BR" smtClean="0"/>
              <a:t>28/03/2017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7E6C1C6-88C4-4C20-A5CB-2842290F4759}" type="slidenum">
              <a:rPr lang="pt-BR" smtClean="0"/>
              <a:t>‹nº›</a:t>
            </a:fld>
            <a:endParaRPr lang="pt-BR"/>
          </a:p>
        </p:txBody>
      </p:sp>
    </p:spTree>
    <p:extLst>
      <p:ext uri="{BB962C8B-B14F-4D97-AF65-F5344CB8AC3E}">
        <p14:creationId xmlns:p14="http://schemas.microsoft.com/office/powerpoint/2010/main" val="1959463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53DA0E7-51EE-4F7C-AF4D-4DD1493E5CA3}" type="datetimeFigureOut">
              <a:rPr lang="pt-BR" smtClean="0"/>
              <a:t>28/03/2017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7E6C1C6-88C4-4C20-A5CB-2842290F4759}" type="slidenum">
              <a:rPr lang="pt-BR" smtClean="0"/>
              <a:t>‹nº›</a:t>
            </a:fld>
            <a:endParaRPr lang="pt-BR"/>
          </a:p>
        </p:txBody>
      </p:sp>
    </p:spTree>
    <p:extLst>
      <p:ext uri="{BB962C8B-B14F-4D97-AF65-F5344CB8AC3E}">
        <p14:creationId xmlns:p14="http://schemas.microsoft.com/office/powerpoint/2010/main" val="1855064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53DA0E7-51EE-4F7C-AF4D-4DD1493E5CA3}" type="datetimeFigureOut">
              <a:rPr lang="pt-BR" smtClean="0"/>
              <a:t>28/03/2017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7E6C1C6-88C4-4C20-A5CB-2842290F4759}" type="slidenum">
              <a:rPr lang="pt-BR" smtClean="0"/>
              <a:t>‹nº›</a:t>
            </a:fld>
            <a:endParaRPr lang="pt-BR"/>
          </a:p>
        </p:txBody>
      </p:sp>
    </p:spTree>
    <p:extLst>
      <p:ext uri="{BB962C8B-B14F-4D97-AF65-F5344CB8AC3E}">
        <p14:creationId xmlns:p14="http://schemas.microsoft.com/office/powerpoint/2010/main" val="761546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7211144" cy="1143000"/>
          </a:xfrm>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lvl1pPr algn="just">
              <a:defRPr/>
            </a:lvl1pPr>
            <a:lvl2pPr algn="just">
              <a:defRPr/>
            </a:lvl2pPr>
            <a:lvl3pPr algn="just">
              <a:defRPr/>
            </a:lvl3pPr>
            <a:lvl4pPr algn="just">
              <a:defRPr/>
            </a:lvl4pPr>
            <a:lvl5pPr algn="just">
              <a:defRPr/>
            </a:lvl5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53DA0E7-51EE-4F7C-AF4D-4DD1493E5CA3}" type="datetimeFigureOut">
              <a:rPr lang="pt-BR" smtClean="0"/>
              <a:t>28/03/2017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7E6C1C6-88C4-4C20-A5CB-2842290F4759}" type="slidenum">
              <a:rPr lang="pt-BR" smtClean="0"/>
              <a:t>‹nº›</a:t>
            </a:fld>
            <a:endParaRPr lang="pt-BR"/>
          </a:p>
        </p:txBody>
      </p:sp>
    </p:spTree>
    <p:extLst>
      <p:ext uri="{BB962C8B-B14F-4D97-AF65-F5344CB8AC3E}">
        <p14:creationId xmlns:p14="http://schemas.microsoft.com/office/powerpoint/2010/main" val="1940930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253DA0E7-51EE-4F7C-AF4D-4DD1493E5CA3}" type="datetimeFigureOut">
              <a:rPr lang="pt-BR" smtClean="0"/>
              <a:t>28/03/2017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7E6C1C6-88C4-4C20-A5CB-2842290F4759}" type="slidenum">
              <a:rPr lang="pt-BR" smtClean="0"/>
              <a:t>‹nº›</a:t>
            </a:fld>
            <a:endParaRPr lang="pt-BR"/>
          </a:p>
        </p:txBody>
      </p:sp>
    </p:spTree>
    <p:extLst>
      <p:ext uri="{BB962C8B-B14F-4D97-AF65-F5344CB8AC3E}">
        <p14:creationId xmlns:p14="http://schemas.microsoft.com/office/powerpoint/2010/main" val="1098995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253DA0E7-51EE-4F7C-AF4D-4DD1493E5CA3}" type="datetimeFigureOut">
              <a:rPr lang="pt-BR" smtClean="0"/>
              <a:t>28/03/2017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7E6C1C6-88C4-4C20-A5CB-2842290F4759}" type="slidenum">
              <a:rPr lang="pt-BR" smtClean="0"/>
              <a:t>‹nº›</a:t>
            </a:fld>
            <a:endParaRPr lang="pt-BR"/>
          </a:p>
        </p:txBody>
      </p:sp>
    </p:spTree>
    <p:extLst>
      <p:ext uri="{BB962C8B-B14F-4D97-AF65-F5344CB8AC3E}">
        <p14:creationId xmlns:p14="http://schemas.microsoft.com/office/powerpoint/2010/main" val="3040283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253DA0E7-51EE-4F7C-AF4D-4DD1493E5CA3}" type="datetimeFigureOut">
              <a:rPr lang="pt-BR" smtClean="0"/>
              <a:t>28/03/2017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E7E6C1C6-88C4-4C20-A5CB-2842290F4759}" type="slidenum">
              <a:rPr lang="pt-BR" smtClean="0"/>
              <a:t>‹nº›</a:t>
            </a:fld>
            <a:endParaRPr lang="pt-BR"/>
          </a:p>
        </p:txBody>
      </p:sp>
    </p:spTree>
    <p:extLst>
      <p:ext uri="{BB962C8B-B14F-4D97-AF65-F5344CB8AC3E}">
        <p14:creationId xmlns:p14="http://schemas.microsoft.com/office/powerpoint/2010/main" val="52018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253DA0E7-51EE-4F7C-AF4D-4DD1493E5CA3}" type="datetimeFigureOut">
              <a:rPr lang="pt-BR" smtClean="0"/>
              <a:t>28/03/2017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E7E6C1C6-88C4-4C20-A5CB-2842290F4759}" type="slidenum">
              <a:rPr lang="pt-BR" smtClean="0"/>
              <a:t>‹nº›</a:t>
            </a:fld>
            <a:endParaRPr lang="pt-BR"/>
          </a:p>
        </p:txBody>
      </p:sp>
    </p:spTree>
    <p:extLst>
      <p:ext uri="{BB962C8B-B14F-4D97-AF65-F5344CB8AC3E}">
        <p14:creationId xmlns:p14="http://schemas.microsoft.com/office/powerpoint/2010/main" val="2056083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53DA0E7-51EE-4F7C-AF4D-4DD1493E5CA3}" type="datetimeFigureOut">
              <a:rPr lang="pt-BR" smtClean="0"/>
              <a:t>28/03/2017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E7E6C1C6-88C4-4C20-A5CB-2842290F4759}" type="slidenum">
              <a:rPr lang="pt-BR" smtClean="0"/>
              <a:t>‹nº›</a:t>
            </a:fld>
            <a:endParaRPr lang="pt-BR"/>
          </a:p>
        </p:txBody>
      </p:sp>
    </p:spTree>
    <p:extLst>
      <p:ext uri="{BB962C8B-B14F-4D97-AF65-F5344CB8AC3E}">
        <p14:creationId xmlns:p14="http://schemas.microsoft.com/office/powerpoint/2010/main" val="1370308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253DA0E7-51EE-4F7C-AF4D-4DD1493E5CA3}" type="datetimeFigureOut">
              <a:rPr lang="pt-BR" smtClean="0"/>
              <a:t>28/03/2017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7E6C1C6-88C4-4C20-A5CB-2842290F4759}" type="slidenum">
              <a:rPr lang="pt-BR" smtClean="0"/>
              <a:t>‹nº›</a:t>
            </a:fld>
            <a:endParaRPr lang="pt-BR"/>
          </a:p>
        </p:txBody>
      </p:sp>
    </p:spTree>
    <p:extLst>
      <p:ext uri="{BB962C8B-B14F-4D97-AF65-F5344CB8AC3E}">
        <p14:creationId xmlns:p14="http://schemas.microsoft.com/office/powerpoint/2010/main" val="1102735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253DA0E7-51EE-4F7C-AF4D-4DD1493E5CA3}" type="datetimeFigureOut">
              <a:rPr lang="pt-BR" smtClean="0"/>
              <a:t>28/03/2017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7E6C1C6-88C4-4C20-A5CB-2842290F4759}" type="slidenum">
              <a:rPr lang="pt-BR" smtClean="0"/>
              <a:t>‹nº›</a:t>
            </a:fld>
            <a:endParaRPr lang="pt-BR"/>
          </a:p>
        </p:txBody>
      </p:sp>
    </p:spTree>
    <p:extLst>
      <p:ext uri="{BB962C8B-B14F-4D97-AF65-F5344CB8AC3E}">
        <p14:creationId xmlns:p14="http://schemas.microsoft.com/office/powerpoint/2010/main" val="2189424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agem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639"/>
            <a:ext cx="9144000" cy="6856721"/>
          </a:xfrm>
          <a:prstGeom prst="rect">
            <a:avLst/>
          </a:prstGeom>
        </p:spPr>
      </p:pic>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dirty="0" smtClean="0"/>
              <a:t>Clique para editar o título mestre</a:t>
            </a:r>
            <a:endParaRPr lang="pt-BR" dirty="0"/>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3DA0E7-51EE-4F7C-AF4D-4DD1493E5CA3}" type="datetimeFigureOut">
              <a:rPr lang="pt-BR" smtClean="0"/>
              <a:t>28/03/2017</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E6C1C6-88C4-4C20-A5CB-2842290F4759}" type="slidenum">
              <a:rPr lang="pt-BR" smtClean="0"/>
              <a:t>‹nº›</a:t>
            </a:fld>
            <a:endParaRPr lang="pt-BR"/>
          </a:p>
        </p:txBody>
      </p:sp>
    </p:spTree>
    <p:extLst>
      <p:ext uri="{BB962C8B-B14F-4D97-AF65-F5344CB8AC3E}">
        <p14:creationId xmlns:p14="http://schemas.microsoft.com/office/powerpoint/2010/main" val="39185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400" b="1"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2313" y="1484784"/>
            <a:ext cx="7772400" cy="1362075"/>
          </a:xfrm>
        </p:spPr>
        <p:txBody>
          <a:bodyPr/>
          <a:lstStyle/>
          <a:p>
            <a:r>
              <a:rPr lang="pt-BR" dirty="0" smtClean="0"/>
              <a:t>Proposições estruturantes Da Carta de </a:t>
            </a:r>
            <a:r>
              <a:rPr lang="pt-BR" dirty="0" err="1" smtClean="0"/>
              <a:t>brasília</a:t>
            </a:r>
            <a:endParaRPr lang="pt-BR" dirty="0"/>
          </a:p>
        </p:txBody>
      </p:sp>
      <p:sp>
        <p:nvSpPr>
          <p:cNvPr id="3" name="Subtítulo 2"/>
          <p:cNvSpPr>
            <a:spLocks noGrp="1"/>
          </p:cNvSpPr>
          <p:nvPr>
            <p:ph type="body" idx="1"/>
          </p:nvPr>
        </p:nvSpPr>
        <p:spPr/>
        <p:txBody>
          <a:bodyPr>
            <a:normAutofit/>
          </a:bodyPr>
          <a:lstStyle/>
          <a:p>
            <a:r>
              <a:rPr lang="pt-BR" sz="2800" dirty="0" smtClean="0"/>
              <a:t>Corregedoria Nacional do Ministério Público</a:t>
            </a:r>
            <a:endParaRPr lang="pt-BR" sz="2800" dirty="0"/>
          </a:p>
        </p:txBody>
      </p:sp>
    </p:spTree>
    <p:extLst>
      <p:ext uri="{BB962C8B-B14F-4D97-AF65-F5344CB8AC3E}">
        <p14:creationId xmlns:p14="http://schemas.microsoft.com/office/powerpoint/2010/main" val="7953249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Promoção </a:t>
            </a:r>
            <a:r>
              <a:rPr lang="pt-BR" dirty="0"/>
              <a:t>por </a:t>
            </a:r>
            <a:r>
              <a:rPr lang="pt-BR" dirty="0" smtClean="0"/>
              <a:t>Merecimento</a:t>
            </a:r>
            <a:endParaRPr lang="pt-BR" dirty="0"/>
          </a:p>
        </p:txBody>
      </p:sp>
      <p:sp>
        <p:nvSpPr>
          <p:cNvPr id="3" name="Espaço Reservado para Conteúdo 2"/>
          <p:cNvSpPr>
            <a:spLocks noGrp="1"/>
          </p:cNvSpPr>
          <p:nvPr>
            <p:ph idx="1"/>
          </p:nvPr>
        </p:nvSpPr>
        <p:spPr/>
        <p:txBody>
          <a:bodyPr>
            <a:noAutofit/>
          </a:bodyPr>
          <a:lstStyle/>
          <a:p>
            <a:r>
              <a:rPr lang="pt-BR" sz="1200" dirty="0" smtClean="0"/>
              <a:t>Considerando </a:t>
            </a:r>
            <a:r>
              <a:rPr lang="pt-BR" sz="1200" dirty="0"/>
              <a:t>o disposto nos artigos 93 e 129 § 4º da Constituição Federal; considerando que a Carta de Brasília inaugura compromisso voltado à resolutividade do Ministério Público Brasileiro na obtenção de produtos sociais úteis e que a consecução de tal desiderato pressupõe a efetividade de uma política de valorização da atividade finalística, da </a:t>
            </a:r>
            <a:r>
              <a:rPr lang="pt-BR" sz="1200" dirty="0" err="1"/>
              <a:t>proatividade</a:t>
            </a:r>
            <a:r>
              <a:rPr lang="pt-BR" sz="1200" dirty="0"/>
              <a:t> e da qualificação funcional enquanto investimento </a:t>
            </a:r>
            <a:r>
              <a:rPr lang="pt-BR" sz="1200" dirty="0" err="1"/>
              <a:t>potencializador</a:t>
            </a:r>
            <a:r>
              <a:rPr lang="pt-BR" sz="1200" dirty="0"/>
              <a:t> de retornos institucionais dos membros do Ministério Público; considerando que as normativas e práticas institucionais relativas a aplicação de critérios de merecimento para promoções no âmbito dos Ministérios Públicos é elemento de natureza estruturante e transversal da política de reconhecimento e, na medida em que definidora de estímulos e desestímulos, é essencial à </a:t>
            </a:r>
            <a:r>
              <a:rPr lang="pt-BR" sz="1200" dirty="0" err="1"/>
              <a:t>perfilização</a:t>
            </a:r>
            <a:r>
              <a:rPr lang="pt-BR" sz="1200" dirty="0"/>
              <a:t> de competências dos membros do Ministério Público Brasileiro; considerando que eventuais distorções na definição e no julgamento do mérito em promoções de membros do Ministério Público é tema que merece acurado tratamento institucional, à luz da amplitude de desdobramentos que tais ocorrências em práticas institucionais ordinárias; considerando que o normativo utilizado pelo Ministério Público de </a:t>
            </a:r>
            <a:r>
              <a:rPr lang="pt-BR" sz="1200" dirty="0" smtClean="0"/>
              <a:t>XXX </a:t>
            </a:r>
            <a:r>
              <a:rPr lang="pt-BR" sz="1200" dirty="0"/>
              <a:t>para regulação dos critérios de promoção e remoção por merecimento é a Resolução CSMP nº 01/2016; considerando que tal regramento estabelece como critérios de julgamento do mérito: 1) condições de antiguidade, 2) da regularidade formal no exercício das atribuições e, 3) de regressão do conceito do membro por intercorrência de punição disciplinar; considerando que tais parâmetros não contemplam preponderância na avaliação do mérito de elementos como produtividade, resolutividade da atuação, </a:t>
            </a:r>
            <a:r>
              <a:rPr lang="pt-BR" sz="1200" dirty="0" err="1"/>
              <a:t>proatividade</a:t>
            </a:r>
            <a:r>
              <a:rPr lang="pt-BR" sz="1200" dirty="0"/>
              <a:t> e engajamento em projetos estratégicos, a  Corregedoria Nacional propõe ao Plenário do Conselho Nacional do Ministério Público </a:t>
            </a:r>
            <a:r>
              <a:rPr lang="pt-BR" sz="1200" b="1" dirty="0"/>
              <a:t>DETERMINAÇÃO ao Procurador-Geral e ao Conselho Superior do </a:t>
            </a:r>
            <a:r>
              <a:rPr lang="pt-BR" sz="1200" b="1" dirty="0" smtClean="0"/>
              <a:t>MPXX</a:t>
            </a:r>
            <a:r>
              <a:rPr lang="pt-BR" sz="1200" dirty="0" smtClean="0"/>
              <a:t> </a:t>
            </a:r>
            <a:r>
              <a:rPr lang="pt-BR" sz="1200" dirty="0"/>
              <a:t>que promovam ajustamento da normativa definidora de critérios de promoção por merecimento aos substratos e axiomas da atuação resolutiva do Ministério Público brasileiro, estabelecendo parâmetros que impliquem: 1 – a valorização da atividade finalística do Ministério Público; 2 - a valorização da </a:t>
            </a:r>
            <a:r>
              <a:rPr lang="pt-BR" sz="1200" dirty="0" err="1"/>
              <a:t>proatividade</a:t>
            </a:r>
            <a:r>
              <a:rPr lang="pt-BR" sz="1200" dirty="0"/>
              <a:t> e do engajamento do membro em projetos, atuações e ações estratégicas e voltadas à obtenção de resultados sociais efetivos.; 3 – a valorização da qualificação acadêmica enquanto elemento </a:t>
            </a:r>
            <a:r>
              <a:rPr lang="pt-BR" sz="1200" dirty="0" err="1"/>
              <a:t>potencializador</a:t>
            </a:r>
            <a:r>
              <a:rPr lang="pt-BR" sz="1200" dirty="0"/>
              <a:t> e de interesse ao desempenho das atividades finalísticas do Ministério Público; 4 – a definição parâmetros aptos a evitar margens de subjetivismo que impliquem insegurança jurídica e/ou riscos de distorções significativas na congruência entre os axiomas normativos estabelecidos e os resultados dos julgamentos em casos concretos e; 5 - o estabelecimento de critério definidor de eficiência do membro que observe o andamento diligente, tempestivo e responsável dos processos e procedimentos sob sua condução e não apenas a inexistência de punições disciplinares.  Em 90 (noventa) dias, a Corregedoria Nacional será informada das providências adotadas</a:t>
            </a:r>
            <a:r>
              <a:rPr lang="pt-BR" sz="1200" dirty="0" smtClean="0"/>
              <a:t>.</a:t>
            </a:r>
            <a:endParaRPr lang="pt-BR" sz="1200" dirty="0"/>
          </a:p>
        </p:txBody>
      </p:sp>
    </p:spTree>
    <p:extLst>
      <p:ext uri="{BB962C8B-B14F-4D97-AF65-F5344CB8AC3E}">
        <p14:creationId xmlns:p14="http://schemas.microsoft.com/office/powerpoint/2010/main" val="3266432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Fluxos Administrativos</a:t>
            </a:r>
            <a:endParaRPr lang="pt-BR" dirty="0"/>
          </a:p>
        </p:txBody>
      </p:sp>
      <p:sp>
        <p:nvSpPr>
          <p:cNvPr id="3" name="Espaço Reservado para Conteúdo 2"/>
          <p:cNvSpPr>
            <a:spLocks noGrp="1"/>
          </p:cNvSpPr>
          <p:nvPr>
            <p:ph idx="1"/>
          </p:nvPr>
        </p:nvSpPr>
        <p:spPr/>
        <p:txBody>
          <a:bodyPr>
            <a:normAutofit/>
          </a:bodyPr>
          <a:lstStyle/>
          <a:p>
            <a:r>
              <a:rPr lang="pt-BR" sz="1200" dirty="0"/>
              <a:t>Em relação ao PROPAD, restou constatado que o mesmo ainda não se encontra implantado mesmo tendo ocorrido determinação expressa no relatório geral da correição realizada no ano de 2014. Com efeito, em que pesem as justificativas da Administração Superior, fato é que a demora na implementação desse mapeamento realizado, com a definição de fluxos para rotinas administrativas revelou-se prejudicial para a eficiência do serviço desempenhado pelo </a:t>
            </a:r>
            <a:r>
              <a:rPr lang="pt-BR" sz="1200" dirty="0" smtClean="0"/>
              <a:t>MPXX. </a:t>
            </a:r>
            <a:r>
              <a:rPr lang="pt-BR" sz="1200" dirty="0"/>
              <a:t>Assim sendo, a Corregedoria Nacional propõe ao plenário do Conselho Nacional do Ministério Público a expedição de </a:t>
            </a:r>
            <a:r>
              <a:rPr lang="pt-BR" sz="1200" b="1" dirty="0"/>
              <a:t>DETERMINAÇÃO ao Exmo. Procurador–Geral de Justiça </a:t>
            </a:r>
            <a:r>
              <a:rPr lang="pt-BR" sz="1200" dirty="0"/>
              <a:t>para que: 1- ultime as providências necessárias para a implementação global do fluxo administrativo decorrente do PROPAD e não apenas em algumas promotorias; 2- após a implantação dos referidos fluxos administrativos padronizados, providencie curso de capacitação específico para membros e servidores. Em 60 (noventa) dias a Corregedoria Nacional será informada das providências adotadas em relação ao item 1 e em 120 (cento e vinte) com relação ao item 2.</a:t>
            </a:r>
          </a:p>
        </p:txBody>
      </p:sp>
    </p:spTree>
    <p:extLst>
      <p:ext uri="{BB962C8B-B14F-4D97-AF65-F5344CB8AC3E}">
        <p14:creationId xmlns:p14="http://schemas.microsoft.com/office/powerpoint/2010/main" val="1818108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Planejamento/Gestão Estratégica</a:t>
            </a:r>
            <a:endParaRPr lang="pt-BR" dirty="0"/>
          </a:p>
        </p:txBody>
      </p:sp>
      <p:sp>
        <p:nvSpPr>
          <p:cNvPr id="3" name="Espaço Reservado para Conteúdo 2"/>
          <p:cNvSpPr>
            <a:spLocks noGrp="1"/>
          </p:cNvSpPr>
          <p:nvPr>
            <p:ph idx="1"/>
          </p:nvPr>
        </p:nvSpPr>
        <p:spPr/>
        <p:txBody>
          <a:bodyPr>
            <a:noAutofit/>
          </a:bodyPr>
          <a:lstStyle/>
          <a:p>
            <a:r>
              <a:rPr lang="pt-BR" sz="1200" dirty="0"/>
              <a:t>Segundo apurado na correição, o planejamento estratégico do </a:t>
            </a:r>
            <a:r>
              <a:rPr lang="pt-BR" sz="1200" dirty="0" smtClean="0"/>
              <a:t>MPXX </a:t>
            </a:r>
            <a:r>
              <a:rPr lang="pt-BR" sz="1200" dirty="0"/>
              <a:t>e a definição dos atos de gestão estratégica se desdobra e é executado, na parte finalística, a partir de projetos estratégicos aos quais os membros aderem de forma voluntária. A atual Administração Superior do </a:t>
            </a:r>
            <a:r>
              <a:rPr lang="pt-BR" sz="1200" dirty="0" smtClean="0"/>
              <a:t>MPXX </a:t>
            </a:r>
            <a:r>
              <a:rPr lang="pt-BR" sz="1200" dirty="0"/>
              <a:t>expressou  a intencionalidade do constante aperfeiçoamento da gestão estratégica do órgão e deu início à construção de indicadores de esforço e resultado. Todavia, verificou-se que a condução das atividades de coordenação e monitoramento da execução de projetos no âmbito do </a:t>
            </a:r>
            <a:r>
              <a:rPr lang="pt-BR" sz="1200" dirty="0" smtClean="0"/>
              <a:t>MPXX </a:t>
            </a:r>
            <a:r>
              <a:rPr lang="pt-BR" sz="1200" dirty="0"/>
              <a:t>merece especial atenção no que concerne aos mecanismos de controle aplicados. Com efeito, visando aperfeiçoar a gestão estratégica do </a:t>
            </a:r>
            <a:r>
              <a:rPr lang="pt-BR" sz="1200" dirty="0" smtClean="0"/>
              <a:t>MPXX, </a:t>
            </a:r>
            <a:r>
              <a:rPr lang="pt-BR" sz="1200" dirty="0"/>
              <a:t>a Corregedoria Nacional propõe ao Plenário do Conselho Nacional do Ministério Público a expedição de </a:t>
            </a:r>
            <a:r>
              <a:rPr lang="pt-BR" sz="1200" b="1" dirty="0"/>
              <a:t>DETERMINAÇÃO ao Procurador- Geral de Justiça</a:t>
            </a:r>
            <a:r>
              <a:rPr lang="pt-BR" sz="1200" dirty="0"/>
              <a:t> para que: 1) encaminhe a relação dos projetos estratégicos finalísticos atualmente em vigor no formato em que encontram-se estruturados; 2) promova a revisão dos projetos estratégicos em andamento no âmbito do Ministério Público do </a:t>
            </a:r>
            <a:r>
              <a:rPr lang="pt-BR" sz="1200" dirty="0" smtClean="0"/>
              <a:t>XXX, </a:t>
            </a:r>
            <a:r>
              <a:rPr lang="pt-BR" sz="1200" dirty="0"/>
              <a:t>conformando-os aos planejamento estratégico e ajustando o detalhamento do plano de ação, metas, indicadores, bem como das respectivas previsões orçamentárias e; 3) estabeleça mecanismos de controle hígidos ao monitoramento e controle da execução dos projetos e realização dos resultados pretendidos, realizando escorreita avaliação da relação entre investimentos realizados, esforços dispendidos e proveitos alcançados, fixando modelo de relatórios da gestão dos projetos facilmente compreensíveis e acessíveis na intranet, em prestígio à transparência. 4) ) realize a aferição esforços </a:t>
            </a:r>
            <a:r>
              <a:rPr lang="pt-BR" sz="1200" i="1" dirty="0"/>
              <a:t>versus </a:t>
            </a:r>
            <a:r>
              <a:rPr lang="pt-BR" sz="1200" dirty="0"/>
              <a:t>investimentos </a:t>
            </a:r>
            <a:r>
              <a:rPr lang="pt-BR" sz="1200" i="1" dirty="0"/>
              <a:t>versus </a:t>
            </a:r>
            <a:r>
              <a:rPr lang="pt-BR" sz="1200" dirty="0"/>
              <a:t>resultados nos projetos e objetivos estratégicos; A listagem do item 1 deve ser encaminhada em 15 (quinze) dias. Os demais  resultados alcançados (itens 2 , 3 e 4) devem ser informados à Corregedoria Nacional no prazo de 90 (noventa) dias.</a:t>
            </a:r>
          </a:p>
          <a:p>
            <a:pPr marL="0" indent="0">
              <a:buNone/>
            </a:pPr>
            <a:r>
              <a:rPr lang="pt-BR" sz="1200" dirty="0"/>
              <a:t> </a:t>
            </a:r>
          </a:p>
          <a:p>
            <a:r>
              <a:rPr lang="pt-BR" sz="1200" dirty="0" smtClean="0"/>
              <a:t>Ainda </a:t>
            </a:r>
            <a:r>
              <a:rPr lang="pt-BR" sz="1200" dirty="0"/>
              <a:t>quanto ao planejamento estratégico da unidade, a Corregedoria Nacional propõe: a) a expedição de </a:t>
            </a:r>
            <a:r>
              <a:rPr lang="pt-BR" sz="1200" b="1" dirty="0"/>
              <a:t>DETERMINAÇÃO</a:t>
            </a:r>
            <a:r>
              <a:rPr lang="pt-BR" sz="1200" dirty="0"/>
              <a:t> à Procuradora-Geral de Justiça para que, no prazo de 180 (cento e oitenta dias), providencie o desdobramento das ações estratégicas do </a:t>
            </a:r>
            <a:r>
              <a:rPr lang="pt-BR" sz="1200" dirty="0" smtClean="0"/>
              <a:t>MPXX </a:t>
            </a:r>
            <a:r>
              <a:rPr lang="pt-BR" sz="1200" dirty="0"/>
              <a:t>com a elaboração de plano de atuação, tanto para as áreas meio como para as atividades finalísticas, com a fixação de objetivos, indicadores e metas, observando-se ainda o alinhamento de tais objetivos ao planejamento nacional; b) Expedição de </a:t>
            </a:r>
            <a:r>
              <a:rPr lang="pt-BR" sz="1200" b="1" dirty="0"/>
              <a:t>RECOMENDAÇÃO</a:t>
            </a:r>
            <a:r>
              <a:rPr lang="pt-BR" sz="1200" dirty="0"/>
              <a:t> ao Procurador-Geral de Justiça para que implante na unidade um centro de custos visando a verificar a efetividade das unidades simétricas. Em 180 (cento e oitenta) dias a Corregedoria Nacional será informada das providências adotadas</a:t>
            </a:r>
            <a:r>
              <a:rPr lang="pt-BR" sz="1200" dirty="0" smtClean="0"/>
              <a:t>.</a:t>
            </a:r>
            <a:endParaRPr lang="pt-BR" sz="1200" dirty="0"/>
          </a:p>
        </p:txBody>
      </p:sp>
    </p:spTree>
    <p:extLst>
      <p:ext uri="{BB962C8B-B14F-4D97-AF65-F5344CB8AC3E}">
        <p14:creationId xmlns:p14="http://schemas.microsoft.com/office/powerpoint/2010/main" val="4002440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Planejamento/Gestão Estratégica</a:t>
            </a:r>
          </a:p>
        </p:txBody>
      </p:sp>
      <p:sp>
        <p:nvSpPr>
          <p:cNvPr id="3" name="Espaço Reservado para Conteúdo 2"/>
          <p:cNvSpPr>
            <a:spLocks noGrp="1"/>
          </p:cNvSpPr>
          <p:nvPr>
            <p:ph idx="1"/>
          </p:nvPr>
        </p:nvSpPr>
        <p:spPr/>
        <p:txBody>
          <a:bodyPr>
            <a:normAutofit/>
          </a:bodyPr>
          <a:lstStyle/>
          <a:p>
            <a:r>
              <a:rPr lang="pt-BR" sz="1200" dirty="0" smtClean="0"/>
              <a:t>A </a:t>
            </a:r>
            <a:r>
              <a:rPr lang="pt-BR" sz="1200" dirty="0"/>
              <a:t>unidade declarou que o projeto “Gestão por Centro de Custos” está inserido dentre as iniciativas integrantes do Plano Geral de Atuação - Área Administrativa desde 2013-2014. Todavia, o projeto do centro de custos foi suspenso no âmbito do </a:t>
            </a:r>
            <a:r>
              <a:rPr lang="pt-BR" sz="1200" dirty="0" smtClean="0"/>
              <a:t>MPXX, </a:t>
            </a:r>
            <a:r>
              <a:rPr lang="pt-BR" sz="1200" dirty="0"/>
              <a:t>em função de aduzidas dificuldades de integração com o sistema de custos e administração financeira do Estado de </a:t>
            </a:r>
            <a:r>
              <a:rPr lang="pt-BR" sz="1200" dirty="0" smtClean="0"/>
              <a:t>XXX. </a:t>
            </a:r>
            <a:r>
              <a:rPr lang="pt-BR" sz="1200" dirty="0"/>
              <a:t>A Procuradoria-Geral de Justiça alegou que aguarda, ainda, a padronização da metodologia e taxonomia no âmbito do Projeto Nacional de criação da unidade de Gestão de Custos no âmbito do MP brasileiro – Conselho Nacional do Ministério Público. Considerando a autonomia do Ministério Público de </a:t>
            </a:r>
            <a:r>
              <a:rPr lang="pt-BR" sz="1200" dirty="0" smtClean="0"/>
              <a:t>XXX frente </a:t>
            </a:r>
            <a:r>
              <a:rPr lang="pt-BR" sz="1200" dirty="0"/>
              <a:t>ao Poder Executivo Estadual e a pertinência de que o processo de controle interno de custos x resultados seja inaugurado, ainda que sujeito a posteriores adaptações e aperfeiçoamentos, a Corregedoria Nacional do Ministério Público propõe ao Plenário do Conselho Nacional do Ministério Público a expedição de </a:t>
            </a:r>
            <a:r>
              <a:rPr lang="pt-BR" sz="1200" b="1" dirty="0"/>
              <a:t>RECOMENDAÇÃO ao Procurador-Geral de Justiça</a:t>
            </a:r>
            <a:r>
              <a:rPr lang="pt-BR" sz="1200" dirty="0"/>
              <a:t> para que institua cronograma para a implantação do centro de custos, ou seja, sistema de controle sobre investimentos, esforços, custos e resultados, que viabilize cotejamento dos investimentos x resultados alcançados em nível unitário, regional ou global, inclusive mediante a pormenorização de cruzamentos. Deverão ser prestadas informações sobre o cumprimento da presente proposição à Corregedoria Nacional no prazo de 180 (cento e oitenta ) dias.</a:t>
            </a:r>
          </a:p>
          <a:p>
            <a:pPr marL="0" indent="0">
              <a:buNone/>
            </a:pPr>
            <a:r>
              <a:rPr lang="pt-BR" sz="1200" dirty="0"/>
              <a:t> </a:t>
            </a:r>
          </a:p>
          <a:p>
            <a:endParaRPr lang="pt-BR" sz="1200" dirty="0"/>
          </a:p>
        </p:txBody>
      </p:sp>
    </p:spTree>
    <p:extLst>
      <p:ext uri="{BB962C8B-B14F-4D97-AF65-F5344CB8AC3E}">
        <p14:creationId xmlns:p14="http://schemas.microsoft.com/office/powerpoint/2010/main" val="542379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Planejamento/Gestão Estratégica</a:t>
            </a:r>
          </a:p>
        </p:txBody>
      </p:sp>
      <p:sp>
        <p:nvSpPr>
          <p:cNvPr id="3" name="Espaço Reservado para Conteúdo 2"/>
          <p:cNvSpPr>
            <a:spLocks noGrp="1"/>
          </p:cNvSpPr>
          <p:nvPr>
            <p:ph idx="1"/>
          </p:nvPr>
        </p:nvSpPr>
        <p:spPr/>
        <p:txBody>
          <a:bodyPr>
            <a:noAutofit/>
          </a:bodyPr>
          <a:lstStyle/>
          <a:p>
            <a:r>
              <a:rPr lang="pt-BR" sz="1200" dirty="0" smtClean="0"/>
              <a:t>Sobre </a:t>
            </a:r>
            <a:r>
              <a:rPr lang="pt-BR" sz="1200" dirty="0"/>
              <a:t>a aparente ausência de protagonismo das estruturas da  Administração Superior em encaminhar propostas de regulamentação de assuntos estratégicos institucionais, na instauração, de ofício, de procedimentos de revisão de atribuições que tratem das atribuições de Promotorias instaladas em uma mesma Comarca, sendo heterogênea a iniciativa para instauração de tais expedientes, a indicar que não há prática de revisão instituída no âmbito do </a:t>
            </a:r>
            <a:r>
              <a:rPr lang="pt-BR" sz="1200" dirty="0" smtClean="0"/>
              <a:t>MPXX </a:t>
            </a:r>
            <a:r>
              <a:rPr lang="pt-BR" sz="1200" dirty="0"/>
              <a:t>relativamente a uma atuação de forma global e alinhada ao planejamento estratégico e outros instrumentos norteadores da gestão; considerando que parcela significativa dos autos analisados pela equipe de correição tratavam de revisões particularistas e não de questões globalmente consideradas, resultando seja na limitação do Conselho Superior no exercício de seu poder normativo e deliberativo, seja no vácuo institucional deixado pela ausência de regulamentações dessa natureza;   considerando a constatação da equipe de correição que os dados da gestão estratégica ainda não são cotejados e utilizados pela Administração Superior do </a:t>
            </a:r>
            <a:r>
              <a:rPr lang="pt-BR" sz="1200" dirty="0" smtClean="0"/>
              <a:t>MPXX </a:t>
            </a:r>
            <a:r>
              <a:rPr lang="pt-BR" sz="1200" dirty="0"/>
              <a:t>como elementos para a tomada de decisão em questões relevantes para a gestão; considerando que são incipientes as definições de modelos ou protótipos de divisão de atribuições no âmbito do </a:t>
            </a:r>
            <a:r>
              <a:rPr lang="pt-BR" sz="1200" dirty="0" smtClean="0"/>
              <a:t>MPXX </a:t>
            </a:r>
            <a:r>
              <a:rPr lang="pt-BR" sz="1200" dirty="0"/>
              <a:t>e dos estudos voltados à avaliação de eficiência dos formatos já adotados; considerando que não restou constatado o cotejamento e utilização de dados da gestão estratégica para a tomada de decisão; considerando que não restou constatado o cotejamento de esforços x custos x resultados das iniciativas estratégicas, embora se pretenda.  Diante das constatações acima, a Corregedoria Nacional propõe ao Plenário do Conselho Nacional do Ministério Público expedição de </a:t>
            </a:r>
            <a:r>
              <a:rPr lang="pt-BR" sz="1200" b="1" dirty="0"/>
              <a:t>DETERMINAÇÃO ao Exmo. Procurador-Geral de Justiça e ao Conselho Superior do Ministério Público do </a:t>
            </a:r>
            <a:r>
              <a:rPr lang="pt-BR" sz="1200" b="1" dirty="0" smtClean="0"/>
              <a:t>XXX </a:t>
            </a:r>
            <a:r>
              <a:rPr lang="pt-BR" sz="1200" dirty="0"/>
              <a:t>para que: 1- deliberem e regulamentem acerca da constante necessidade de revisão de atribuições de forma global e alinhada ao planejamento estratégico, em conformidade com os regramentos regimentais aplicáveis à matéria e observando o mérito das demais proposições constantes do presente relatório; 2 - elaborem normativo ou padronização relativa aos procedimentos administrativos que tem por objeto a revisão de atribuições de unidades ministeriais no âmbito do </a:t>
            </a:r>
            <a:r>
              <a:rPr lang="pt-BR" sz="1200" dirty="0" smtClean="0"/>
              <a:t>MPXX </a:t>
            </a:r>
            <a:r>
              <a:rPr lang="pt-BR" sz="1200" dirty="0"/>
              <a:t>(legitimidade, fluxo de tramitação, documentos instrutórios e manifestações obrigatórias, prazos de decisão, regras de contraditório ou prazos recursais, etc.). 3 - utilizem e façam o cotejo dos dados da gestão estratégica como elementos para a tomada de decisão em questões relevantes para a gestão, tais como as definições dos padrões de divisão de atribuições, de distribuição de recursos materiais e humanos, de prestação de auxílios em situações específica e das decisões sobre afastamentos, substituições ou acumulação de funções por membros do </a:t>
            </a:r>
            <a:r>
              <a:rPr lang="pt-BR" sz="1200" dirty="0" smtClean="0"/>
              <a:t>MPXX; </a:t>
            </a:r>
            <a:r>
              <a:rPr lang="pt-BR" sz="1200" dirty="0"/>
              <a:t>4- realizem o cotejamento de esforços x custos x resultados das iniciativas estratégicas.  Os resultados alcançados à Corregedoria Nacional no prazo de 90 (noventa) dias.</a:t>
            </a:r>
          </a:p>
          <a:p>
            <a:endParaRPr lang="pt-BR" sz="1200" dirty="0"/>
          </a:p>
        </p:txBody>
      </p:sp>
    </p:spTree>
    <p:extLst>
      <p:ext uri="{BB962C8B-B14F-4D97-AF65-F5344CB8AC3E}">
        <p14:creationId xmlns:p14="http://schemas.microsoft.com/office/powerpoint/2010/main" val="2411215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Recursos Humanos</a:t>
            </a:r>
            <a:endParaRPr lang="pt-BR" dirty="0"/>
          </a:p>
        </p:txBody>
      </p:sp>
      <p:sp>
        <p:nvSpPr>
          <p:cNvPr id="3" name="Espaço Reservado para Conteúdo 2"/>
          <p:cNvSpPr>
            <a:spLocks noGrp="1"/>
          </p:cNvSpPr>
          <p:nvPr>
            <p:ph idx="1"/>
          </p:nvPr>
        </p:nvSpPr>
        <p:spPr/>
        <p:txBody>
          <a:bodyPr>
            <a:normAutofit/>
          </a:bodyPr>
          <a:lstStyle/>
          <a:p>
            <a:pPr algn="just"/>
            <a:r>
              <a:rPr lang="pt-BR" sz="1200" dirty="0"/>
              <a:t>Em relação ao quanto constatado sobre possíveis carências de recursos humanos em órgãos de execução do </a:t>
            </a:r>
            <a:r>
              <a:rPr lang="pt-BR" sz="1200" dirty="0" smtClean="0"/>
              <a:t>XXX, </a:t>
            </a:r>
            <a:r>
              <a:rPr lang="pt-BR" sz="1200" dirty="0"/>
              <a:t>foi informado que </a:t>
            </a:r>
            <a:r>
              <a:rPr lang="pt-BR" sz="1200" i="1" dirty="0"/>
              <a:t>“não obstante os esforços da Administração Ministerial em conferir eficiência na alocação de seus recursos, financeiros e humanos, a Instituição encontra-se hoje próxima à margem legal de alerta com despesas de pessoal, consoante definido na Lei Complementar nº 101/2000.” </a:t>
            </a:r>
            <a:r>
              <a:rPr lang="pt-BR" sz="1200" dirty="0"/>
              <a:t>bem como que </a:t>
            </a:r>
            <a:r>
              <a:rPr lang="pt-BR" sz="1200" i="1" dirty="0"/>
              <a:t>“o Ministério Público do </a:t>
            </a:r>
            <a:r>
              <a:rPr lang="pt-BR" sz="1200" i="1" dirty="0" smtClean="0"/>
              <a:t>XXX </a:t>
            </a:r>
            <a:r>
              <a:rPr lang="pt-BR" sz="1200" i="1" dirty="0"/>
              <a:t>passa hoje por realinhamento de seu planejamento estratégico e revisão de sua estrutura administrativa, contando, para tanto, com a consultoria do Instituto de Desenvolvimento Gerencial S/A (</a:t>
            </a:r>
            <a:r>
              <a:rPr lang="pt-BR" sz="1200" i="1" dirty="0" err="1"/>
              <a:t>Falconi</a:t>
            </a:r>
            <a:r>
              <a:rPr lang="pt-BR" sz="1200" i="1" dirty="0"/>
              <a:t> Consultores de Resultado). Por meio da modernização de sua gestão, almeja-se, dentre outros resultados, reorganizar a distribuição de recursos humanos da Instituição, de forma a melhor atender às demandas dos órgãos de execução.” </a:t>
            </a:r>
            <a:r>
              <a:rPr lang="pt-BR" sz="1200" dirty="0"/>
              <a:t>Ante o exposto, a Corregedoria Nacional  propõe ao Plenário do CNMP a expedição de </a:t>
            </a:r>
            <a:r>
              <a:rPr lang="pt-BR" sz="1200" b="1" dirty="0"/>
              <a:t>DETERMINAÇÃO ao Exmo. Procurador Geral de Justiça</a:t>
            </a:r>
            <a:r>
              <a:rPr lang="pt-BR" sz="1200" dirty="0"/>
              <a:t> para que envide esforços para a brevidade da conclusão do estudo acima referido, promovendo doravante a redistribuição de recursos humanos da instituição, de forma a dimensionar a lotação nas unidades, observando critérios objetos de volume e complexidade dos trabalhos realizados (inclusive quanto ao provimento de assessoria técnica) e priorizando as atividades finalísticas dos órgãos de execução. Em 60 dias a Corregedoria Nacional será informada das providências adotadas.</a:t>
            </a:r>
          </a:p>
        </p:txBody>
      </p:sp>
    </p:spTree>
    <p:extLst>
      <p:ext uri="{BB962C8B-B14F-4D97-AF65-F5344CB8AC3E}">
        <p14:creationId xmlns:p14="http://schemas.microsoft.com/office/powerpoint/2010/main" val="2247348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Divisão e Redefinição de Atribuições</a:t>
            </a:r>
            <a:endParaRPr lang="pt-BR" dirty="0"/>
          </a:p>
        </p:txBody>
      </p:sp>
      <p:sp>
        <p:nvSpPr>
          <p:cNvPr id="3" name="Espaço Reservado para Conteúdo 2"/>
          <p:cNvSpPr>
            <a:spLocks noGrp="1"/>
          </p:cNvSpPr>
          <p:nvPr>
            <p:ph idx="1"/>
          </p:nvPr>
        </p:nvSpPr>
        <p:spPr/>
        <p:txBody>
          <a:bodyPr>
            <a:normAutofit/>
          </a:bodyPr>
          <a:lstStyle/>
          <a:p>
            <a:r>
              <a:rPr lang="pt-BR" sz="1200" dirty="0"/>
              <a:t>Considerando a necessidade de aprimoramento da definição normativa de divisão e fixação de atribuições dos cargos das Promotorias de Justiça da Cidadania. Considerando, ainda, que a distribuição dos feitos entre as promotorias de justiça é realizada por centros de apoio sem ato normativo que autorize ou regulamente. Considerando as informações específicas sobre a 10ª Promotoria da Cidadania no que tange aos esvaziamento das suas atribuições em matéria de “Saúde do Trabalhador”, diante da fixação da atribuição do Ministério Público do Trabalho nessa temática. Considerando a notícia de tramitação de procedimento que trata de alteração de atribuições das Promotorias da Cidadania, incluindo a 10ª </a:t>
            </a:r>
            <a:r>
              <a:rPr lang="pt-BR" sz="1200" dirty="0" err="1"/>
              <a:t>PJe</a:t>
            </a:r>
            <a:r>
              <a:rPr lang="pt-BR" sz="1200" dirty="0"/>
              <a:t>. Considerando que a prévia definição normativa do plexo de atribuições das unidades ministeriais é consectário do princípio do promotor natural e da prerrogativa da inamovibilidade, além de configurar elemento determinante da continuidade e eficiência da defesa da tutela coletiva, a Corregedoria Nacional propõe a expedição de </a:t>
            </a:r>
            <a:r>
              <a:rPr lang="pt-BR" sz="1200" b="1" dirty="0"/>
              <a:t>DETERMINAÇÃO ao Exmo. Procurador-Geral de Justiça e ao Colégio de Procuradores de Justiça do </a:t>
            </a:r>
            <a:r>
              <a:rPr lang="pt-BR" sz="1200" b="1" dirty="0" smtClean="0"/>
              <a:t>MP-XX</a:t>
            </a:r>
            <a:r>
              <a:rPr lang="pt-BR" sz="1200" dirty="0" smtClean="0"/>
              <a:t> </a:t>
            </a:r>
            <a:r>
              <a:rPr lang="pt-BR" sz="1200" dirty="0"/>
              <a:t>para que: 1) ultime, na maior brevidade possível, a apreciação da redefinição de atribuições das Promotorias de Justiça de Cidadania de </a:t>
            </a:r>
            <a:r>
              <a:rPr lang="pt-BR" sz="1200" dirty="0" smtClean="0"/>
              <a:t>XXX, </a:t>
            </a:r>
            <a:r>
              <a:rPr lang="pt-BR" sz="1200" dirty="0"/>
              <a:t>devendo observar, para tanto: 1.1) a necessária vinculação normativa prévia do rol de atribuições para cada cargo e promotoria de justiça da cidadania, de molde a evitar a discricionariedade e instabilidade na definição das atribuições de cada cargo componente das promotorias de justiça da cidadania da capital. 1.2) o volume e a complexidade das respectivas funções e 2) normatize os critérios e a sistemática de distribuição de feitos entre as promotorias de justiça pelos Centros de Apoio, observadas para tanto, as atribuições previamente definidas conforme item 01. Em 60 dias a Corregedoria Nacional será informada das providências adotadas.</a:t>
            </a:r>
          </a:p>
        </p:txBody>
      </p:sp>
    </p:spTree>
    <p:extLst>
      <p:ext uri="{BB962C8B-B14F-4D97-AF65-F5344CB8AC3E}">
        <p14:creationId xmlns:p14="http://schemas.microsoft.com/office/powerpoint/2010/main" val="2739714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Divisão e Redefinição de Atribuições</a:t>
            </a:r>
          </a:p>
        </p:txBody>
      </p:sp>
      <p:sp>
        <p:nvSpPr>
          <p:cNvPr id="3" name="Espaço Reservado para Conteúdo 2"/>
          <p:cNvSpPr>
            <a:spLocks noGrp="1"/>
          </p:cNvSpPr>
          <p:nvPr>
            <p:ph idx="1"/>
          </p:nvPr>
        </p:nvSpPr>
        <p:spPr/>
        <p:txBody>
          <a:bodyPr>
            <a:normAutofit/>
          </a:bodyPr>
          <a:lstStyle/>
          <a:p>
            <a:r>
              <a:rPr lang="pt-BR" sz="1200" dirty="0"/>
              <a:t>No que concerne, ainda, sobre o planejamento das ações de dimensionamento de promotorias e atribuições, ainda que cotejado a eventuais limitações, deve ser realizado e executado de forma permanente. Deve, ainda, ter por pressuposto a adoção de parâmetros técnicos, atuais e objetivos, considerando as realidades socioeconômicas a serem afetadas, estratégias institucionais, dados de movimentação e produtividade, acessibilidade do cidadão às unidades municipais, entre outros fatores.  Diante disso, a Corregedoria Nacional propõe ao Plenário do Conselho Nacional do Ministério Público expedição de </a:t>
            </a:r>
            <a:r>
              <a:rPr lang="pt-BR" sz="1200" b="1" dirty="0"/>
              <a:t>DETERMINAÇÃO</a:t>
            </a:r>
            <a:r>
              <a:rPr lang="pt-BR" sz="1200" dirty="0"/>
              <a:t> </a:t>
            </a:r>
            <a:r>
              <a:rPr lang="pt-BR" sz="1200" b="1" dirty="0"/>
              <a:t>ao Exmo. Procurador-Geral de Justiça </a:t>
            </a:r>
            <a:r>
              <a:rPr lang="pt-BR" sz="1200" dirty="0"/>
              <a:t>para que observe, para efeitos da regulamentação do item  5.3. os parâmetros técnicos, atuais e objetivos, considerando as realidades socioeconômicas a serem afetadas, estratégias institucionais, dados de movimentação e produtividade, acessibilidade do cidadão às unidades municipais, entre outros fatores para efeitos de redimensionamento das promotorias de justiça bem como definição e redefinição de atribuições. As conclusões identificadas e os respectivos embasamentos devem ser encaminhados à Corregedoria Nacional no prazo de 90 (noventa) dias</a:t>
            </a:r>
            <a:r>
              <a:rPr lang="pt-BR" sz="1200" dirty="0" smtClean="0"/>
              <a:t>.</a:t>
            </a:r>
          </a:p>
          <a:p>
            <a:endParaRPr lang="pt-BR" sz="1200" dirty="0"/>
          </a:p>
          <a:p>
            <a:r>
              <a:rPr lang="pt-BR" sz="1200" dirty="0"/>
              <a:t>Foram solicitados esclarecimentos sobre a utilização de um sistema de informações (a exemplo de BI) para subsidiar a tomada de decisão da Comissão de Revisão de Atribuições do MPXX, consignando-se que são utilizados todos os indicadores e sistemas disponíveis para avaliar o volume das unidades envolvidas em processo de </a:t>
            </a:r>
            <a:r>
              <a:rPr lang="pt-BR" sz="1200" dirty="0" err="1"/>
              <a:t>redivisão</a:t>
            </a:r>
            <a:r>
              <a:rPr lang="pt-BR" sz="1200" dirty="0"/>
              <a:t> de atribuições, além de indicadores sociais e econômicos e de movimentação judicial. Não obstante a resposta sobre o embasamento da comissão a partir de dados técnicos, é conveniente que o cruzamento das informações relevantes seja formatado de forma a permitir visualização e apreensão plena pelos atores envolvidos no processo de tomada de decisão, conferindo transparência e clareza aos determinantes das revisões e aos produtos alcançados. Diante disso, a Corregedoria Nacional propõe ao Plenário do Conselho Nacional do Ministério Público que expeça </a:t>
            </a:r>
            <a:r>
              <a:rPr lang="pt-BR" sz="1200" b="1" dirty="0"/>
              <a:t>RECOMENDAÇÃO </a:t>
            </a:r>
            <a:r>
              <a:rPr lang="pt-BR" sz="1200" dirty="0"/>
              <a:t>ao Procurador-Geral de Justiça para que aplique e utilize a ferramenta do BI no tratamentos dos dados e na apresentação dos resultados alcançados pela Comissão de Revisão de Atribuições do MPXX. Devem ser prestadas informações sobre as providências adotadas à Corregedoria Nacional no prazo de 60 (sessenta) dias.</a:t>
            </a:r>
          </a:p>
          <a:p>
            <a:endParaRPr lang="pt-BR" sz="1200" dirty="0"/>
          </a:p>
          <a:p>
            <a:endParaRPr lang="pt-BR" sz="1200" dirty="0"/>
          </a:p>
        </p:txBody>
      </p:sp>
    </p:spTree>
    <p:extLst>
      <p:ext uri="{BB962C8B-B14F-4D97-AF65-F5344CB8AC3E}">
        <p14:creationId xmlns:p14="http://schemas.microsoft.com/office/powerpoint/2010/main" val="340178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Divisão e Redefinição de Atribuições</a:t>
            </a:r>
          </a:p>
        </p:txBody>
      </p:sp>
      <p:sp>
        <p:nvSpPr>
          <p:cNvPr id="3" name="Espaço Reservado para Conteúdo 2"/>
          <p:cNvSpPr>
            <a:spLocks noGrp="1"/>
          </p:cNvSpPr>
          <p:nvPr>
            <p:ph idx="1"/>
          </p:nvPr>
        </p:nvSpPr>
        <p:spPr/>
        <p:txBody>
          <a:bodyPr>
            <a:noAutofit/>
          </a:bodyPr>
          <a:lstStyle/>
          <a:p>
            <a:r>
              <a:rPr lang="pt-BR" sz="1200" dirty="0" smtClean="0"/>
              <a:t>No </a:t>
            </a:r>
            <a:r>
              <a:rPr lang="pt-BR" sz="1200" dirty="0"/>
              <a:t>que diz respeito a possíveis distorções na priorização da atividade judicial em detrimento da especialização da atuação extrajudicial, foram solicitados esclarecimentos sobre a ausência de cotejamento entre os modelos de distribuição de atribuições e os resultados alcançados. A Procuradoria-Geral de Justiça posicionou-se pela inviabilidade de mensurações matemáticas e do estabelecimento de modelos-padrões de divisão de atribuições, dadas diferenciações das realidades dos diversos Municípios de </a:t>
            </a:r>
            <a:r>
              <a:rPr lang="pt-BR" sz="1200" dirty="0" smtClean="0"/>
              <a:t>XXX. </a:t>
            </a:r>
            <a:r>
              <a:rPr lang="pt-BR" sz="1200" dirty="0"/>
              <a:t>Além disso, restou consignado que as revisões de atribuições são realizadas ordinariamente com base nas sugestões dos membros envolvidos e não a partir de iniciativas da Comissão ou de parâmetros homogêneos previamente determinados. </a:t>
            </a:r>
          </a:p>
          <a:p>
            <a:r>
              <a:rPr lang="pt-BR" sz="1200" dirty="0"/>
              <a:t>Com efeito, não se trata de proposição para fins de formulação de modelos herméticos de divisão de atribuições, o que poderia desconsiderar contextualizações locais. Todavia, a Procuradoria-Geral de Justiça reconhece que tem priorizado a atuação criminal na criação de novas promotorias de justiça e, a despeito também noticiar alguns esforços na especialização da tutela coletiva no interior, foram recorrentes os indicativos de que, nas unidades descentralizadas, a agregação de atribuições extrajudiciais em promotorias de justiça com volume muito expressivo de demanda judicial tem implicado prejuízos no tempo e na qualidade da resposta do </a:t>
            </a:r>
            <a:r>
              <a:rPr lang="pt-BR" sz="1200" dirty="0" smtClean="0"/>
              <a:t>MPXX </a:t>
            </a:r>
            <a:r>
              <a:rPr lang="pt-BR" sz="1200" dirty="0"/>
              <a:t>com vistas à defesa dos direitos </a:t>
            </a:r>
            <a:r>
              <a:rPr lang="pt-BR" sz="1200" dirty="0" err="1"/>
              <a:t>transindividuais</a:t>
            </a:r>
            <a:r>
              <a:rPr lang="pt-BR" sz="1200" dirty="0"/>
              <a:t>. Ademais, os padrões atualmente adotados têm sido implantados de forma limitada em unidades recentemente instaladas, sem abrangência institucional a nível global e, em regra, com reduzida carga de iniciativa das próprias estruturas de gestão.</a:t>
            </a:r>
          </a:p>
          <a:p>
            <a:r>
              <a:rPr lang="pt-BR" sz="1200" dirty="0"/>
              <a:t>Por tais razões, a Corregedoria Nacional propõe ao Plenário do Conselho Nacional do Ministério Público que expeça </a:t>
            </a:r>
            <a:r>
              <a:rPr lang="pt-BR" sz="1200" b="1" dirty="0"/>
              <a:t>DETERMINAÇÃO ao Procurador-Geral de Justiça</a:t>
            </a:r>
            <a:r>
              <a:rPr lang="pt-BR" sz="1200" dirty="0"/>
              <a:t> para que: 1) realize estudos de cotejamento entre os modelos de divisão/agregação de atribuições atualmente vigentes no </a:t>
            </a:r>
            <a:r>
              <a:rPr lang="pt-BR" sz="1200" dirty="0" smtClean="0"/>
              <a:t>MPXX </a:t>
            </a:r>
            <a:r>
              <a:rPr lang="pt-BR" sz="1200" dirty="0"/>
              <a:t>e os resultados alcançados; 2) adote política institucional de revisão permanente de atribuições de abrangência global, intensificando também a iniciativa das estruturas de gestão na consecução de tal desiderato; 3) evite que as decisões sobre divisão de atribuições nas Comarcas de interior sejam </a:t>
            </a:r>
            <a:r>
              <a:rPr lang="pt-BR" sz="1200" dirty="0" err="1"/>
              <a:t>fulcradas</a:t>
            </a:r>
            <a:r>
              <a:rPr lang="pt-BR" sz="1200" dirty="0"/>
              <a:t> exclusivamente em acordos entre os membros titulares envolvidos, sem a devida análise técnica de condições de eficiência e efetividade dos modelos de consenso; 4) intensifique os esforços para redistribuir funções entre as promotorias de justiça, notadamente no interior do Estado, de forma a evitar que ocorra a preterição de atividades extrajudiciais de tutela coletiva em razão de excessiva agregação de atribuições judiciais.</a:t>
            </a:r>
          </a:p>
          <a:p>
            <a:r>
              <a:rPr lang="pt-BR" sz="1200" dirty="0" smtClean="0"/>
              <a:t>Devem </a:t>
            </a:r>
            <a:r>
              <a:rPr lang="pt-BR" sz="1200" dirty="0"/>
              <a:t>ser prestadas informações sobre as providências adotadas à Corregedoria Nacional no prazo de 90 (noventa) dias.</a:t>
            </a:r>
          </a:p>
          <a:p>
            <a:endParaRPr lang="pt-BR" sz="1200" dirty="0"/>
          </a:p>
        </p:txBody>
      </p:sp>
    </p:spTree>
    <p:extLst>
      <p:ext uri="{BB962C8B-B14F-4D97-AF65-F5344CB8AC3E}">
        <p14:creationId xmlns:p14="http://schemas.microsoft.com/office/powerpoint/2010/main" val="1055048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Designações </a:t>
            </a:r>
            <a:r>
              <a:rPr lang="pt-BR" dirty="0"/>
              <a:t>e </a:t>
            </a:r>
            <a:r>
              <a:rPr lang="pt-BR" dirty="0" smtClean="0"/>
              <a:t>Substituições</a:t>
            </a:r>
            <a:endParaRPr lang="pt-BR" dirty="0"/>
          </a:p>
        </p:txBody>
      </p:sp>
      <p:sp>
        <p:nvSpPr>
          <p:cNvPr id="3" name="Espaço Reservado para Conteúdo 2"/>
          <p:cNvSpPr>
            <a:spLocks noGrp="1"/>
          </p:cNvSpPr>
          <p:nvPr>
            <p:ph idx="1"/>
          </p:nvPr>
        </p:nvSpPr>
        <p:spPr/>
        <p:txBody>
          <a:bodyPr>
            <a:noAutofit/>
          </a:bodyPr>
          <a:lstStyle/>
          <a:p>
            <a:r>
              <a:rPr lang="pt-BR" sz="1200" dirty="0" smtClean="0"/>
              <a:t>Foi </a:t>
            </a:r>
            <a:r>
              <a:rPr lang="pt-BR" sz="1200" dirty="0"/>
              <a:t>constatada a necessidade de melhor estruturação da sistemática de designações de membros para atuar nas Promotorias de Justiça de Cidadania. Com efeito, o que se vê é que diversos Promotores titulares se encontram afastados de suas funções e não há substituto/designado para o exercício de suas atribuições, como é o caso das 2ª, 6ª, 7ª, 9ª, 11ª, 12ª, 13ª e 15ª Promotorias da Cidadania. Por outro lado, há diversos Promotores das Promotorias de Assistência da Capital (Substitutos) designados para atuar nos Grupos inicialmente referidos, sem nenhuma vinculação designatória aos cargos vagos. Isto implica dizer que os cargos em que os titulares se encontram afastados estão, de fato, praticamente inativados, embora administrativa e legalmente ativos. Isto tem gerado perplexidade, inclusive entre os próprios Promotores que atuam em matéria de Cidadania, pois nenhuma definição há sobre a forma de atuação, sendo que tais critérios têm sido estabelecidos pelos próprios Promotores, até onde se sabe sem nenhuma normativa que lhe dê suporte. Diante disso, a Corregedoria Nacional propõe a expedição de </a:t>
            </a:r>
            <a:r>
              <a:rPr lang="pt-BR" sz="1200" b="1" dirty="0"/>
              <a:t>DETERMINAÇÃO ao Exmo. Procurador-Geral de Justiça </a:t>
            </a:r>
            <a:r>
              <a:rPr lang="pt-BR" sz="1200" dirty="0"/>
              <a:t>para que: 1) velem pela preservação da autonomia das Promotorias de Justiça como órgão de execução, respeitando o princípio do promotor natural; 2) revisem os regulamentos de criação e funcionamento dos Grupos existentes no âmbito do </a:t>
            </a:r>
            <a:r>
              <a:rPr lang="pt-BR" sz="1200" dirty="0" smtClean="0"/>
              <a:t>MPXX, </a:t>
            </a:r>
            <a:r>
              <a:rPr lang="pt-BR" sz="1200" dirty="0"/>
              <a:t>bem como os atos de divisão de atribuições das promotorias de justiça da Cidadania, estabelecendo quadro de cargos cuja definição pressuponha a necessária existência de cargos de promotorias de justiça, acessíveis na forma da regra constitucional inserta no artigo 129, §4.º (promoção e remoção), com previsão de leque de atribuições que abarque todas as matérias de execução típica das atividades ministeriais em primeiro grau; 2) </a:t>
            </a:r>
            <a:r>
              <a:rPr lang="pt-BR" sz="1200" b="1" dirty="0"/>
              <a:t>RECOMENDAÇÃO ao Exmo. Procurador-Geral de Justiça </a:t>
            </a:r>
            <a:r>
              <a:rPr lang="pt-BR" sz="1200" dirty="0"/>
              <a:t>para que na hipótese de que </a:t>
            </a:r>
            <a:r>
              <a:rPr lang="pt-BR" sz="1200" dirty="0" smtClean="0"/>
              <a:t>remanesçam </a:t>
            </a:r>
            <a:r>
              <a:rPr lang="pt-BR" sz="1200" dirty="0"/>
              <a:t>grupos ou </a:t>
            </a:r>
            <a:r>
              <a:rPr lang="pt-BR" sz="1200" dirty="0" smtClean="0"/>
              <a:t>núcleos </a:t>
            </a:r>
            <a:r>
              <a:rPr lang="pt-BR" sz="1200" dirty="0"/>
              <a:t>em cuja composição haja previsão de mais de um cargo de coordenação e/ou </a:t>
            </a:r>
            <a:r>
              <a:rPr lang="pt-BR" sz="1200" dirty="0" err="1"/>
              <a:t>subcoordenação</a:t>
            </a:r>
            <a:r>
              <a:rPr lang="pt-BR" sz="1200" dirty="0"/>
              <a:t>, reavalie a conveniência e oportunidade de manutenção de designações concentradas em um único membro, em regime de acumulação de funções; b) evite utilizar a designação e a atuação de grupos especiais como sucedâneo da regular designação de substituto para atuação em órgão de execução naturais em situação de vacância ou de afastamento de seus titulares; c) adote, nas designações para substituição ou acumulação de funções em </a:t>
            </a:r>
            <a:r>
              <a:rPr lang="pt-BR" sz="1200" dirty="0" smtClean="0"/>
              <a:t>unidades </a:t>
            </a:r>
            <a:r>
              <a:rPr lang="pt-BR" sz="1200" dirty="0"/>
              <a:t>ministeriais em situação de vacância ou afastamento do titular, definições precisas e especificações sobre: o membro designado (responsável), a promotoria de justiça, o cargo e as atribuições correspondentes. Em 60 dias a Corregedoria Nacional será informada das providências adotadas.</a:t>
            </a:r>
          </a:p>
          <a:p>
            <a:endParaRPr lang="pt-BR" sz="1200" dirty="0" smtClean="0"/>
          </a:p>
        </p:txBody>
      </p:sp>
    </p:spTree>
    <p:extLst>
      <p:ext uri="{BB962C8B-B14F-4D97-AF65-F5344CB8AC3E}">
        <p14:creationId xmlns:p14="http://schemas.microsoft.com/office/powerpoint/2010/main" val="414439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Designações e Substituições</a:t>
            </a:r>
          </a:p>
        </p:txBody>
      </p:sp>
      <p:sp>
        <p:nvSpPr>
          <p:cNvPr id="3" name="Espaço Reservado para Conteúdo 2"/>
          <p:cNvSpPr>
            <a:spLocks noGrp="1"/>
          </p:cNvSpPr>
          <p:nvPr>
            <p:ph idx="1"/>
          </p:nvPr>
        </p:nvSpPr>
        <p:spPr/>
        <p:txBody>
          <a:bodyPr>
            <a:normAutofit/>
          </a:bodyPr>
          <a:lstStyle/>
          <a:p>
            <a:r>
              <a:rPr lang="pt-BR" sz="1200" dirty="0"/>
              <a:t>Ainda em relação às substituições no âmbito do </a:t>
            </a:r>
            <a:r>
              <a:rPr lang="pt-BR" sz="1200" dirty="0" smtClean="0"/>
              <a:t>MPXX</a:t>
            </a:r>
            <a:r>
              <a:rPr lang="pt-BR" sz="1200" dirty="0"/>
              <a:t>, verificou-se que várias promotorias de justiça em situação de vacância ou afastamento do titular (a exemplo das 2ª, 6ª, 7ª, 9ª, 11ª, 12ª, 13ª e 15ª Promotorias da Cidadania da Capital) encontravam-se sem a designação de substitutos. Solicitadas informações à Procuradoria Geral de Justiça sobre a sistemática de designação de substitutos para afastamentos de curta ou longa permanência no âmbito do MPXX, não foram prestadas informações. Considerando a constatação de prejuízos ao atendimento das demandas da coletividade e aos resultados institucionais frente à ausência de designação de membros para as referidas unidades, a Corregedoria Nacional propõe a expedição de </a:t>
            </a:r>
            <a:r>
              <a:rPr lang="pt-BR" sz="1200" b="1" dirty="0"/>
              <a:t>DETERMINAÇÃO ao Exmo. Procurador-Geral de Justiça </a:t>
            </a:r>
            <a:r>
              <a:rPr lang="pt-BR" sz="1200" dirty="0"/>
              <a:t>para que: </a:t>
            </a:r>
            <a:r>
              <a:rPr lang="pt-BR" sz="1200" i="1" dirty="0"/>
              <a:t>a)</a:t>
            </a:r>
            <a:r>
              <a:rPr lang="pt-BR" sz="1200" dirty="0"/>
              <a:t> em casos de afastamentos dos membros titulares ou vacância de unidades </a:t>
            </a:r>
            <a:r>
              <a:rPr lang="pt-BR" sz="1200" dirty="0" smtClean="0"/>
              <a:t>ministeriais</a:t>
            </a:r>
            <a:r>
              <a:rPr lang="pt-BR" sz="1200" dirty="0"/>
              <a:t>, sejam designados substitutos a fim de não deixar a unidade acéfala e paralisada. A Corregedoria Nacional deve ser informada das providências adotadas com relação a ambos os itens no prazo de 60 (sessenta) dias. </a:t>
            </a:r>
            <a:r>
              <a:rPr lang="pt-BR" sz="1200" i="1" dirty="0"/>
              <a:t>b)</a:t>
            </a:r>
            <a:r>
              <a:rPr lang="pt-BR" sz="1200" dirty="0"/>
              <a:t> No que concerne às substituições e tendo em vista a necessidade de garantia da continuidade eficiente das investigações e atuações perpetradas no âmbito da atividade extrajudicial do MPXX, a Corregedoria Nacional propõe a expedição de </a:t>
            </a:r>
            <a:r>
              <a:rPr lang="pt-BR" sz="1200" b="1" dirty="0"/>
              <a:t>RECOMENDAÇÃO</a:t>
            </a:r>
            <a:r>
              <a:rPr lang="pt-BR" sz="1200" dirty="0"/>
              <a:t> </a:t>
            </a:r>
            <a:r>
              <a:rPr lang="pt-BR" sz="1200" b="1" dirty="0"/>
              <a:t>ao Exmo. Procurador-Geral de Justiça</a:t>
            </a:r>
            <a:r>
              <a:rPr lang="pt-BR" sz="1200" dirty="0"/>
              <a:t> para que, até a normatização pelo Conselho Superior do MPXX, adote, preferencialmente: a designação de um único mesmo substituto por Promotoria, evitando a rotatividade e garantindo alguma identidade do representante ministerial com as atividades da unidade de substituição, em prestígio à otimização de resultados. Em 60 (sessenta) dias a Corregedoria Nacional será informada das providências adotadas.</a:t>
            </a:r>
          </a:p>
          <a:p>
            <a:endParaRPr lang="pt-BR" sz="1200" dirty="0"/>
          </a:p>
          <a:p>
            <a:endParaRPr lang="pt-BR" sz="1200" dirty="0"/>
          </a:p>
        </p:txBody>
      </p:sp>
    </p:spTree>
    <p:extLst>
      <p:ext uri="{BB962C8B-B14F-4D97-AF65-F5344CB8AC3E}">
        <p14:creationId xmlns:p14="http://schemas.microsoft.com/office/powerpoint/2010/main" val="761066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Estrutura </a:t>
            </a:r>
            <a:r>
              <a:rPr lang="pt-BR" dirty="0" smtClean="0"/>
              <a:t>Física</a:t>
            </a:r>
            <a:endParaRPr lang="pt-BR" dirty="0"/>
          </a:p>
        </p:txBody>
      </p:sp>
      <p:sp>
        <p:nvSpPr>
          <p:cNvPr id="3" name="Espaço Reservado para Conteúdo 2"/>
          <p:cNvSpPr>
            <a:spLocks noGrp="1"/>
          </p:cNvSpPr>
          <p:nvPr>
            <p:ph idx="1"/>
          </p:nvPr>
        </p:nvSpPr>
        <p:spPr/>
        <p:txBody>
          <a:bodyPr>
            <a:normAutofit/>
          </a:bodyPr>
          <a:lstStyle/>
          <a:p>
            <a:r>
              <a:rPr lang="pt-BR" sz="1200" dirty="0" smtClean="0"/>
              <a:t>Durante </a:t>
            </a:r>
            <a:r>
              <a:rPr lang="pt-BR" sz="1200" dirty="0"/>
              <a:t>a correição extraordinária, foi constatada significativa insatisfação por grande parte dos membros quanto à estrutura humana das unidades visitadas, registrando-se que a maioria dos Promotores apresenta um volume intenso de trabalho, em razão da própria natureza da atuação, não contando com equipe qualificada para auxiliar nas atividades. Em regra, a equipe por promotoria de justiça é composta por 1 servidor de nível médio e 1 estagiário, sendo carecedora de assessoria jurídica e equipe técnica interdisciplinar. Ante o exposto, a Corregedoria Nacional propõe ao plenário do Conselho Nacional do Ministério Público a expedição de </a:t>
            </a:r>
            <a:r>
              <a:rPr lang="pt-BR" sz="1200" b="1" dirty="0"/>
              <a:t>DETERMINAÇÃO ao Exmo. Procurador Geral de Justiça p</a:t>
            </a:r>
            <a:r>
              <a:rPr lang="pt-BR" sz="1200" dirty="0"/>
              <a:t>ara realize estudo de dimensionamento e redistribuição de recursos humanos no âmbito do </a:t>
            </a:r>
            <a:r>
              <a:rPr lang="pt-BR" sz="1200" dirty="0" smtClean="0"/>
              <a:t>MPXX, </a:t>
            </a:r>
            <a:r>
              <a:rPr lang="pt-BR" sz="1200" dirty="0"/>
              <a:t>e efetive a redistribuição de recursos humanos da instituição, de forma a dimensionar a lotação nas unidades, observando critérios objetos de volume e complexidade dos trabalhos realizados (inclusive quanto ao provimento de assessoria técnica) e priorizando as atividades finalísticas dos órgãos de execução. Em 60 dias a Corregedoria Nacional será informada das providências adotadas.</a:t>
            </a:r>
            <a:endParaRPr lang="pt-BR" sz="1200" dirty="0"/>
          </a:p>
        </p:txBody>
      </p:sp>
    </p:spTree>
    <p:extLst>
      <p:ext uri="{BB962C8B-B14F-4D97-AF65-F5344CB8AC3E}">
        <p14:creationId xmlns:p14="http://schemas.microsoft.com/office/powerpoint/2010/main" val="565619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Taxonomia</a:t>
            </a:r>
            <a:endParaRPr lang="pt-BR" dirty="0"/>
          </a:p>
        </p:txBody>
      </p:sp>
      <p:sp>
        <p:nvSpPr>
          <p:cNvPr id="3" name="Espaço Reservado para Conteúdo 2"/>
          <p:cNvSpPr>
            <a:spLocks noGrp="1"/>
          </p:cNvSpPr>
          <p:nvPr>
            <p:ph idx="1"/>
          </p:nvPr>
        </p:nvSpPr>
        <p:spPr/>
        <p:txBody>
          <a:bodyPr>
            <a:normAutofit/>
          </a:bodyPr>
          <a:lstStyle/>
          <a:p>
            <a:r>
              <a:rPr lang="pt-BR" sz="1200" dirty="0"/>
              <a:t>No tocante à taxonomia, a equipe constatou que o próprio Sistema </a:t>
            </a:r>
            <a:r>
              <a:rPr lang="pt-BR" sz="1200" i="1" dirty="0"/>
              <a:t>SIMP</a:t>
            </a:r>
            <a:r>
              <a:rPr lang="pt-BR" sz="1200" dirty="0"/>
              <a:t> não atende a taxonomia na integralidade. Em razão disto, os procedimentos administrativos, quando instaurados por determinação do Promotor de Justiça, são autuados pela classe “Procedimento Ministerial”, sendo possível – embora nem sempre feita - uma anotação complementar, em outro campo, fazendo constar a observação de que se trata de PA, além da anotação do seu objeto/assunto. Idêntica situação ocorre com o Procedimento Preparatório (PP), tendo em vista a ausência de opção desta classe, sendo então obedecida a mesma forma de registro. Posteriormente, a equipe observou que esse sistema será substituído pelo Sistema IDEA – Informação de Dados Estatísticos e Atuação, com previsão de implantação provável em ferreiro de 2017, de acordo com a previsão inicial), sendo que este irá contemplar a taxonomia adotada pelo CNMP, possibilitando aos Membros o correto registro dos procedimentos extrajudiciais e o adequado controle de suas atividades. Assim sendo, a Corregedoria Nacional propõe ao plenário do Conselho Nacional do Ministério Público a expedição de </a:t>
            </a:r>
            <a:r>
              <a:rPr lang="pt-BR" sz="1200" b="1" dirty="0"/>
              <a:t>DETERMINAÇÃO ao Exmo. Procurador–Geral de Justiça</a:t>
            </a:r>
            <a:r>
              <a:rPr lang="pt-BR" sz="1200" dirty="0"/>
              <a:t> para que ultime as providências necessárias para a implantação do sistema acima referido. Em 60 dias a Corregedoria Nacional será informada das providências adotadas.</a:t>
            </a:r>
          </a:p>
          <a:p>
            <a:endParaRPr lang="pt-BR" sz="1200" dirty="0"/>
          </a:p>
        </p:txBody>
      </p:sp>
    </p:spTree>
    <p:extLst>
      <p:ext uri="{BB962C8B-B14F-4D97-AF65-F5344CB8AC3E}">
        <p14:creationId xmlns:p14="http://schemas.microsoft.com/office/powerpoint/2010/main" val="219233518"/>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862</TotalTime>
  <Words>2441</Words>
  <Application>Microsoft Office PowerPoint</Application>
  <PresentationFormat>Apresentação na tela (4:3)</PresentationFormat>
  <Paragraphs>36</Paragraphs>
  <Slides>14</Slides>
  <Notes>0</Notes>
  <HiddenSlides>0</HiddenSlides>
  <MMClips>0</MMClips>
  <ScaleCrop>false</ScaleCrop>
  <HeadingPairs>
    <vt:vector size="4" baseType="variant">
      <vt:variant>
        <vt:lpstr>Tema</vt:lpstr>
      </vt:variant>
      <vt:variant>
        <vt:i4>1</vt:i4>
      </vt:variant>
      <vt:variant>
        <vt:lpstr>Títulos de slides</vt:lpstr>
      </vt:variant>
      <vt:variant>
        <vt:i4>14</vt:i4>
      </vt:variant>
    </vt:vector>
  </HeadingPairs>
  <TitlesOfParts>
    <vt:vector size="15" baseType="lpstr">
      <vt:lpstr>Tema do Office</vt:lpstr>
      <vt:lpstr>Proposições estruturantes Da Carta de brasília</vt:lpstr>
      <vt:lpstr>Recursos Humanos</vt:lpstr>
      <vt:lpstr>Divisão e Redefinição de Atribuições</vt:lpstr>
      <vt:lpstr>Divisão e Redefinição de Atribuições</vt:lpstr>
      <vt:lpstr>Divisão e Redefinição de Atribuições</vt:lpstr>
      <vt:lpstr>Designações e Substituições</vt:lpstr>
      <vt:lpstr>Designações e Substituições</vt:lpstr>
      <vt:lpstr>Estrutura Física</vt:lpstr>
      <vt:lpstr>Taxonomia</vt:lpstr>
      <vt:lpstr>Promoção por Merecimento</vt:lpstr>
      <vt:lpstr>Fluxos Administrativos</vt:lpstr>
      <vt:lpstr>Planejamento/Gestão Estratégica</vt:lpstr>
      <vt:lpstr>Planejamento/Gestão Estratégica</vt:lpstr>
      <vt:lpstr>Planejamento/Gestão Estratégica</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CNMP</dc:creator>
  <cp:lastModifiedBy>CNMP</cp:lastModifiedBy>
  <cp:revision>133</cp:revision>
  <cp:lastPrinted>2017-02-17T17:57:49Z</cp:lastPrinted>
  <dcterms:created xsi:type="dcterms:W3CDTF">2017-02-10T13:47:18Z</dcterms:created>
  <dcterms:modified xsi:type="dcterms:W3CDTF">2017-03-28T19:04:10Z</dcterms:modified>
</cp:coreProperties>
</file>